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sldIdLst>
    <p:sldId id="1444" r:id="rId5"/>
    <p:sldId id="1445" r:id="rId6"/>
    <p:sldId id="1450" r:id="rId7"/>
    <p:sldId id="1447" r:id="rId8"/>
    <p:sldId id="1451" r:id="rId9"/>
    <p:sldId id="1446" r:id="rId10"/>
    <p:sldId id="144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F4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DFDC93-BFA7-743C-0240-CC61E717FFA2}" v="226" dt="2026-05-12T13:03:09.2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243B5-9E3F-8842-B016-CC843812CC2D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12F0F-6D49-CD41-A9B9-9457A351B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72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su.mediaspace.kaltura.com/media/ICDS+Rates+Presentation+-+Dec+6+2024/1_abg6k8z3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cds.psu.edu/new-icds-rates-and-payment-model-2025/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su.mediaspace.kaltura.com/media/ICDS+Rates+Presentation+-+Dec+6+2024/1_abg6k8z3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cds.psu.edu/new-icds-rates-and-payment-model-2025/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su.mediaspace.kaltura.com/media/ICDS+Rates+Presentation+-+Dec+6+2024/1_abg6k8z3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cds.psu.edu/new-icds-rates-and-payment-model-2025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UNDERLYING INFRASTRUCTURE TO SUPPORT BIG DATA/AI/ML AND PREDICTIVE MODELING</a:t>
            </a:r>
          </a:p>
          <a:p>
            <a:endParaRPr lang="en-US" b="1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/>
              <a:t>ICDS has begun a project on the “VIRTUOUS CYCLE OF INFRASTRUCTURE”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/>
              <a:t>Looking for bottlenecks in compute efficiency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/>
              <a:t>To do this: collecting data on infrastructure usage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/>
              <a:t>Use AI 4 CI to develop vision of how to improve the system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/>
              <a:t>Similar approach for Westinghouse aging reactors? Need data to identify reactor efficiency issues, need for maintenance, other?</a:t>
            </a:r>
          </a:p>
          <a:p>
            <a:endParaRPr lang="en-US" b="1"/>
          </a:p>
          <a:p>
            <a:r>
              <a:rPr lang="en-US" b="1">
                <a:highlight>
                  <a:srgbClr val="FFFF00"/>
                </a:highlight>
              </a:rPr>
              <a:t>ROAR COLLAB CPUs:</a:t>
            </a:r>
          </a:p>
          <a:p>
            <a:pPr marL="628650" marR="0" lvl="1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/>
              <a:t>Currently have 8,064 Intel Xeon Gold Processor cores </a:t>
            </a:r>
            <a:r>
              <a:rPr lang="en-US" sz="1200"/>
              <a:t>(3.0 GHz) w. 48 cores/node and 384 GB RAM per node</a:t>
            </a: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en-US" sz="1200"/>
              <a:t>Fall 2022: additional 8,064, w. 512GB RAM/node</a:t>
            </a:r>
          </a:p>
          <a:p>
            <a:pPr fontAlgn="base"/>
            <a:r>
              <a:rPr lang="en-US" b="1"/>
              <a:t>ROAR COLLAB </a:t>
            </a:r>
            <a:r>
              <a:rPr lang="en-US" sz="1200" b="1"/>
              <a:t>GPUs: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100" b="1"/>
              <a:t>Currently have 38 Nvidia A100 GPUs </a:t>
            </a:r>
            <a:r>
              <a:rPr lang="en-US" sz="3100"/>
              <a:t>– 2 GPU’s/node (</a:t>
            </a:r>
            <a:r>
              <a:rPr lang="en-US" sz="2700"/>
              <a:t>3.0 GHz) w. </a:t>
            </a:r>
            <a:r>
              <a:rPr lang="en-US" sz="2800"/>
              <a:t>48 cores/node and 384 GB RAM per node</a:t>
            </a:r>
            <a:endParaRPr lang="en-US" sz="2700"/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700"/>
              <a:t>38 w. additional 40 per year for next 3 years</a:t>
            </a:r>
          </a:p>
          <a:p>
            <a:endParaRPr lang="en-US"/>
          </a:p>
          <a:p>
            <a:r>
              <a:rPr lang="en-US" b="1"/>
              <a:t>“STANDARD” ROAR CPUs: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CPU nodes: 9,216 BASIC; 13,248 STANDARD; 880 HIGH MEMORY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 CPU only cores: 23,344</a:t>
            </a:r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b="1"/>
              <a:t>“STANDARD” ROAR </a:t>
            </a: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GPUs 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Dual K80: 13                        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 P100: 77                   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Dual P100: 14                     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Quad P100: 6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 GPU count: 155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AC279F-0DC4-47E0-BB73-257F5D1DF7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77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8F94E-4A4E-907F-19F2-A70E2C8EF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A6E4E6-FF1D-0ACD-873A-8DE35182E1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CECF02-58ED-DE26-6A32-E88A0D9FDC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953FB-DC27-D5D6-8516-EEDB7B7AC6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AC279F-0DC4-47E0-BB73-257F5D1DF7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60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74F6D-020C-C380-2911-F1AA5D5C9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276287-9CCD-7EDF-1D16-4ADD264EEA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12D89F-4673-0354-8BBC-F6986A054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Slide Data Source:</a:t>
            </a:r>
            <a:r>
              <a:rPr lang="en-US" b="0"/>
              <a:t> https://www.icds.psu.edu/service-details/</a:t>
            </a:r>
            <a:br>
              <a:rPr lang="en-US" b="0"/>
            </a:br>
            <a:br>
              <a:rPr lang="en-US" b="0"/>
            </a:br>
            <a:r>
              <a:rPr lang="en-US" b="1"/>
              <a:t>Additional information:</a:t>
            </a:r>
            <a:br>
              <a:rPr lang="en-US" b="0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Guido and Wolf’s video is hosted on PSU’s Kaltura site, here: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https://psu.mediaspace.kaltura.com/media/ICDS+Rates+Presentation+-+Dec+6+2024/1_abg6k8z3</a:t>
            </a:r>
            <a:br>
              <a:rPr lang="en-US" b="0"/>
            </a:br>
            <a:br>
              <a:rPr lang="en-US" b="0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the lead up and immediate transition we maintained this separate page. The content changed MANY times- here’s it’s last incarnation: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https://www.icds.psu.edu/new-icds-rates-and-payment-model-2025/</a:t>
            </a: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C4148-A34A-9292-BFDE-423A8295DB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AC279F-0DC4-47E0-BB73-257F5D1DF7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20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FD97A-2689-0096-7BBF-BB63057B4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A144F4-C09E-C0C5-D82F-02994C1C65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6FDE2C-2A1D-373D-DAD8-BF1DC7E30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Slide Data Source:</a:t>
            </a:r>
            <a:r>
              <a:rPr lang="en-US" b="0"/>
              <a:t> https://www.icds.psu.edu/service-details/</a:t>
            </a:r>
            <a:br>
              <a:rPr lang="en-US" b="0"/>
            </a:br>
            <a:br>
              <a:rPr lang="en-US" b="0"/>
            </a:br>
            <a:r>
              <a:rPr lang="en-US" b="1"/>
              <a:t>Additional information:</a:t>
            </a:r>
            <a:br>
              <a:rPr lang="en-US" b="0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Guido and Wolf’s video is hosted on PSU’s Kaltura site, here: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https://psu.mediaspace.kaltura.com/media/ICDS+Rates+Presentation+-+Dec+6+2024/1_abg6k8z3</a:t>
            </a:r>
            <a:br>
              <a:rPr lang="en-US" b="0"/>
            </a:br>
            <a:br>
              <a:rPr lang="en-US" b="0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the lead up and immediate transition we maintained this separate page. The content changed MANY times- here’s it’s last incarnation: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https://www.icds.psu.edu/new-icds-rates-and-payment-model-2025/</a:t>
            </a: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5706E-C1A7-703D-6388-756D7B1F94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AC279F-0DC4-47E0-BB73-257F5D1DF7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98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E6CE6-6675-D81A-C41E-65DBEEA6E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4A490B-322B-B465-1B89-8C68EEEA3D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0FDDA6-A8B1-5FA1-8218-76D2BDB78C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F2A00-08B0-C8D4-CE2A-D32F450CF8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AC279F-0DC4-47E0-BB73-257F5D1DF7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75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9EBEF-375B-4DE2-AF97-7E76DFE1D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3BBF5-55E6-E645-15DD-CC11494008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7E7F75-877C-8520-D44C-2E2B0F4D9C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Slide Data Source:</a:t>
            </a:r>
            <a:r>
              <a:rPr lang="en-US" b="0"/>
              <a:t> https://www.icds.psu.edu/service-details/</a:t>
            </a:r>
            <a:br>
              <a:rPr lang="en-US" b="0"/>
            </a:br>
            <a:br>
              <a:rPr lang="en-US" b="0"/>
            </a:br>
            <a:r>
              <a:rPr lang="en-US" b="1"/>
              <a:t>Additional information:</a:t>
            </a:r>
            <a:br>
              <a:rPr lang="en-US" b="0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Guido and Wolf’s video is hosted on PSU’s Kaltura site, here: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https://psu.mediaspace.kaltura.com/media/ICDS+Rates+Presentation+-+Dec+6+2024/1_abg6k8z3</a:t>
            </a:r>
            <a:br>
              <a:rPr lang="en-US" b="0"/>
            </a:br>
            <a:br>
              <a:rPr lang="en-US" b="0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the lead up and immediate transition we maintained this separate page. The content changed MANY times- here’s it’s last incarnation: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https://www.icds.psu.edu/new-icds-rates-and-payment-model-2025/</a:t>
            </a:r>
            <a:endParaRPr lang="en-US" b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502C4-6947-9549-D1B0-3077C1ED44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AC279F-0DC4-47E0-BB73-257F5D1DF7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23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6C95F-2B0C-B31E-B5F6-CEE485C89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F719A1-B0DE-E01D-DE6C-144B8A30D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49600-B25A-AB23-D09E-E5A0FBD6E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2F56-B5A4-4244-B683-6CBADA016EDC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37576-73FF-5F2C-B504-BBFA94173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380F2-A427-330C-DFF6-7D259196A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C1E8-2A3C-2749-9550-B1E239BF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14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69D49-B58F-FCED-F80A-596905507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3CDA54-7EC4-718C-D87F-1A3F1B3E87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1BC1D-A580-A28B-0C78-6394686FC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2F56-B5A4-4244-B683-6CBADA016EDC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9CD1F-A1AC-524C-E0BA-5ABE1C58A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2D581-279E-F54A-004B-86D76F0EC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C1E8-2A3C-2749-9550-B1E239BF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87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118AD0-C387-01BD-55E3-A45A8CFEC1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6F6BE1-800D-CB7D-75DF-9EE5641B6E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9C6B4-4F65-1AA0-19BE-1561F0FD7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2F56-B5A4-4244-B683-6CBADA016EDC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6BB04-6E83-3F6E-74E4-CA8152019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4CC8D-9BF7-6C59-28EF-7DB02D990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C1E8-2A3C-2749-9550-B1E239BF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1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F6AB9-895D-835E-4CB9-BAEC21D6A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4E456-A5B7-C30D-100A-6D64D2AD4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0C5A9-75A8-4989-8C8E-8DC773C77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2F56-B5A4-4244-B683-6CBADA016EDC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9C447-C0DE-2967-F75F-C994CAE42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688F0-56D1-2873-4FBF-CB54D7E56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C1E8-2A3C-2749-9550-B1E239BF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105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94740-1292-59E0-FA47-20C25A9D1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956C1-32DF-A895-40A5-6354C365B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C7E06-59C5-9778-1EA2-05419EF57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2F56-B5A4-4244-B683-6CBADA016EDC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5072F-2164-D6EC-BB10-77C23747C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EDB41-B4CD-58C2-9823-72B55746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C1E8-2A3C-2749-9550-B1E239BF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28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6C69A-4CD7-9FF1-8266-CDE548114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6BAE0-724D-4B26-6F3C-3473C6659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9F6C0-B83C-433D-CEBC-65FA77EA8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436C8-B701-5E7F-9DD3-7B7137704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2F56-B5A4-4244-B683-6CBADA016EDC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828F1C-F130-1409-C0CF-C0471B21E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D78479-B263-E75E-4502-70AEA638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C1E8-2A3C-2749-9550-B1E239BF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10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5662-CFDA-EF19-B39C-8A91CC44C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841EF8-895F-ED43-92C9-E3337742E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B266C8-51F2-42A4-D92A-1FA70C7B1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23FE8A-80ED-2498-EE22-1A93E7E9FD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539295-0F56-10AE-CD3F-2B6384EEA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2BB2EC-0733-3E80-F2AD-D1BE223A5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2F56-B5A4-4244-B683-6CBADA016EDC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A775ED-275E-8929-43EC-F2B6682C6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2609F4-2974-54A0-FE54-DCCBF80CC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C1E8-2A3C-2749-9550-B1E239BF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35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28263-3CC3-6913-5A5D-4E20D7255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15F28-BEE4-CD30-4D29-A77B3577E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2F56-B5A4-4244-B683-6CBADA016EDC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A57205-6757-3211-65B8-B0E889E13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754934-9203-34F3-5BB2-355FDE25B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C1E8-2A3C-2749-9550-B1E239BF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38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565C8C-73EA-FE29-7633-13A3ABC40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2F56-B5A4-4244-B683-6CBADA016EDC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925BB9-B5EC-7D90-6C70-486BF4E72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373BD-AC83-F6AA-83F5-3A4C74FB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C1E8-2A3C-2749-9550-B1E239BF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203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03C4-8793-13AE-AE53-8C642916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1F03D-7207-41C9-6C2A-621CD8EDE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19A881-6DAE-AE82-945E-FC7BFC784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A794B2-6281-7536-2E1F-6623849BF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2F56-B5A4-4244-B683-6CBADA016EDC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960AFC-21C3-7072-63CE-C2DF6B203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69867-259D-B35E-800A-CBDC9F1AD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C1E8-2A3C-2749-9550-B1E239BF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66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D5F3F-D6E4-65B8-65E3-3415FAC2B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F6AF38-03E4-C3B7-7C89-56B05AF04E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46B06-5647-64A7-256F-59D7D27D3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A3C126-A110-5406-6093-802921A8D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2F56-B5A4-4244-B683-6CBADA016EDC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E883A-9AB2-2C77-65D3-B4FA09210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4458E9-293F-7BDD-78E1-D798D17B4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C1E8-2A3C-2749-9550-B1E239BF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97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F1FA7-FC89-DF1D-C74D-FC7C6533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7B78A-DF24-04C3-4E47-0B0D17224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5FDD3-8036-47AD-B53B-6F610CA52C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612F56-B5A4-4244-B683-6CBADA016EDC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389AE-1AFB-22B3-D32A-46FF9794EB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4EE96-1322-BC1F-F2AF-0B107212DC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03C1E8-2A3C-2749-9550-B1E239BF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8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D1E1DD2-97A7-799E-665F-56B6B7B424AD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0" y="1645145"/>
            <a:ext cx="5040000" cy="288000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1C5378-0D72-1E7D-9178-C899CB24E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78308" y="4724277"/>
            <a:ext cx="8229600" cy="14067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latin typeface="Rockwell"/>
              </a:rPr>
              <a:t>1,100 PIs and 6,000+ Users</a:t>
            </a:r>
          </a:p>
          <a:p>
            <a:r>
              <a:rPr lang="en-US">
                <a:latin typeface="Rockwell"/>
              </a:rPr>
              <a:t>40,000+ CPU Cores and 175+ Nvidia GPUs</a:t>
            </a:r>
          </a:p>
          <a:p>
            <a:r>
              <a:rPr lang="en-US">
                <a:latin typeface="Rockwell"/>
              </a:rPr>
              <a:t>&gt;20PiB of Active Storage for Research Data</a:t>
            </a:r>
          </a:p>
          <a:p>
            <a:pPr marL="0" indent="0">
              <a:buNone/>
            </a:pPr>
            <a:endParaRPr lang="en-US">
              <a:latin typeface="Rockwell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05F082E4-05FF-6DD3-A0E6-96B14D3A0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06931"/>
            <a:ext cx="11027079" cy="1296000"/>
          </a:xfrm>
        </p:spPr>
        <p:txBody>
          <a:bodyPr>
            <a:normAutofit/>
          </a:bodyPr>
          <a:lstStyle/>
          <a:p>
            <a:r>
              <a:rPr lang="en-US" sz="3600" b="1">
                <a:latin typeface="Rockwell"/>
              </a:rPr>
              <a:t>ICDS Roar research computing and data facility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95E695C-1E52-506E-85BE-ABB9AE44D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6448559" y="1645145"/>
            <a:ext cx="5118959" cy="2880000"/>
          </a:xfrm>
          <a:prstGeom prst="rect">
            <a:avLst/>
          </a:prstGeom>
          <a:noFill/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FDAEF1-7A1C-3DE7-7286-FDF2E807E9F3}"/>
              </a:ext>
            </a:extLst>
          </p:cNvPr>
          <p:cNvCxnSpPr>
            <a:cxnSpLocks/>
          </p:cNvCxnSpPr>
          <p:nvPr/>
        </p:nvCxnSpPr>
        <p:spPr>
          <a:xfrm>
            <a:off x="540000" y="1260000"/>
            <a:ext cx="10800000" cy="41188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814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C0AF7-5AAF-5C7C-D473-1CF0A826B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9CE3794E-F749-897A-E494-2243CA4AE586}"/>
              </a:ext>
            </a:extLst>
          </p:cNvPr>
          <p:cNvSpPr txBox="1">
            <a:spLocks/>
          </p:cNvSpPr>
          <p:nvPr/>
        </p:nvSpPr>
        <p:spPr>
          <a:xfrm>
            <a:off x="504192" y="284530"/>
            <a:ext cx="10515600" cy="1098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>
                <a:latin typeface="Rockwell"/>
              </a:rPr>
              <a:t>ICDS Roar Storage Offerings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95B6DDD-E46B-6E20-C488-7ECC979E5E94}"/>
              </a:ext>
            </a:extLst>
          </p:cNvPr>
          <p:cNvCxnSpPr>
            <a:cxnSpLocks/>
          </p:cNvCxnSpPr>
          <p:nvPr/>
        </p:nvCxnSpPr>
        <p:spPr>
          <a:xfrm>
            <a:off x="612694" y="1169924"/>
            <a:ext cx="10977442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C4FC504-09D2-83B7-2C85-5AF62DBED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Rockwell"/>
              </a:rPr>
              <a:t>Active storage</a:t>
            </a:r>
          </a:p>
          <a:p>
            <a:pPr lvl="1"/>
            <a:r>
              <a:rPr lang="en-US" dirty="0" err="1">
                <a:latin typeface="Rockwell"/>
              </a:rPr>
              <a:t>RoarCollab</a:t>
            </a:r>
            <a:r>
              <a:rPr lang="en-US" dirty="0">
                <a:latin typeface="Rockwell"/>
              </a:rPr>
              <a:t> (RC) </a:t>
            </a:r>
          </a:p>
          <a:p>
            <a:pPr lvl="2"/>
            <a:r>
              <a:rPr lang="en-US" sz="2400">
                <a:latin typeface="Rockwell"/>
              </a:rPr>
              <a:t>/home /work /group/scratch)</a:t>
            </a:r>
          </a:p>
          <a:p>
            <a:r>
              <a:rPr lang="en-US">
                <a:latin typeface="Rockwell"/>
              </a:rPr>
              <a:t>Archive storage</a:t>
            </a:r>
          </a:p>
          <a:p>
            <a:pPr lvl="1"/>
            <a:r>
              <a:rPr lang="en-US">
                <a:latin typeface="Rockwell"/>
              </a:rPr>
              <a:t>Only accessible via Globus data transfer</a:t>
            </a:r>
            <a:endParaRPr lang="en-US">
              <a:latin typeface="Rockwell"/>
              <a:cs typeface="Calibri"/>
            </a:endParaRPr>
          </a:p>
          <a:p>
            <a:r>
              <a:rPr lang="en-US">
                <a:latin typeface="Rockwell"/>
                <a:cs typeface="Calibri"/>
              </a:rPr>
              <a:t>Research data cloud interface </a:t>
            </a:r>
            <a:r>
              <a:rPr lang="en-US" baseline="30000">
                <a:latin typeface="Rockwell"/>
                <a:cs typeface="Calibri"/>
              </a:rPr>
              <a:t>(beta)</a:t>
            </a:r>
          </a:p>
          <a:p>
            <a:pPr lvl="1"/>
            <a:r>
              <a:rPr lang="en-US">
                <a:latin typeface="Rockwell"/>
                <a:cs typeface="Calibri"/>
              </a:rPr>
              <a:t>Interface like Google Drive or MS OneDrive</a:t>
            </a:r>
          </a:p>
          <a:p>
            <a:endParaRPr lang="en-US"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453843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D6A6B0E-12DA-441E-D575-FA4E83239432}"/>
              </a:ext>
            </a:extLst>
          </p:cNvPr>
          <p:cNvSpPr txBox="1">
            <a:spLocks/>
          </p:cNvSpPr>
          <p:nvPr/>
        </p:nvSpPr>
        <p:spPr>
          <a:xfrm>
            <a:off x="571710" y="236302"/>
            <a:ext cx="11330729" cy="1098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>
                <a:latin typeface="Rockwell"/>
              </a:rPr>
              <a:t>ICDS Roar Collab Compute Configurations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A4C202-70E4-ED64-3C47-6591CE8DAD0D}"/>
              </a:ext>
            </a:extLst>
          </p:cNvPr>
          <p:cNvCxnSpPr>
            <a:cxnSpLocks/>
          </p:cNvCxnSpPr>
          <p:nvPr/>
        </p:nvCxnSpPr>
        <p:spPr>
          <a:xfrm>
            <a:off x="612694" y="1169924"/>
            <a:ext cx="10977442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1AD1E-234D-E7F7-678C-C6C4C8FA6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latin typeface="Rockwell"/>
              </a:rPr>
              <a:t>CPUs</a:t>
            </a:r>
          </a:p>
          <a:p>
            <a:pPr lvl="1"/>
            <a:r>
              <a:rPr lang="en-US">
                <a:latin typeface="Rockwell"/>
              </a:rPr>
              <a:t>Categorized by RAM per CPU</a:t>
            </a:r>
          </a:p>
          <a:p>
            <a:pPr lvl="2"/>
            <a:r>
              <a:rPr lang="en-US" sz="2400">
                <a:latin typeface="Rockwell"/>
              </a:rPr>
              <a:t>Basic – 4GB/core, Standard – 8GB/core, High – 16-20GB/core</a:t>
            </a:r>
            <a:endParaRPr lang="en-US"/>
          </a:p>
          <a:p>
            <a:r>
              <a:rPr lang="en-US">
                <a:latin typeface="Rockwell"/>
              </a:rPr>
              <a:t>GPUs</a:t>
            </a:r>
            <a:endParaRPr lang="en-US" dirty="0">
              <a:latin typeface="Rockwell"/>
            </a:endParaRPr>
          </a:p>
          <a:p>
            <a:pPr lvl="1"/>
            <a:r>
              <a:rPr lang="en-US">
                <a:latin typeface="Rockwell"/>
              </a:rPr>
              <a:t>Mostly double-precision with latest generation being A100s</a:t>
            </a:r>
            <a:endParaRPr lang="en-US" dirty="0">
              <a:latin typeface="Rockwell"/>
            </a:endParaRPr>
          </a:p>
          <a:p>
            <a:r>
              <a:rPr lang="en-US">
                <a:latin typeface="Rockwell"/>
              </a:rPr>
              <a:t>Interactive</a:t>
            </a:r>
            <a:endParaRPr lang="en-US" sz="1900" baseline="30000">
              <a:latin typeface="Rockwell"/>
            </a:endParaRPr>
          </a:p>
          <a:p>
            <a:pPr lvl="1"/>
            <a:r>
              <a:rPr lang="en-US">
                <a:latin typeface="Rockwell"/>
              </a:rPr>
              <a:t>Graphical interface GPUs for visualization, etc.</a:t>
            </a:r>
          </a:p>
          <a:p>
            <a:pPr lvl="1"/>
            <a:endParaRPr lang="en-US" dirty="0">
              <a:latin typeface="Rockwell"/>
            </a:endParaRPr>
          </a:p>
          <a:p>
            <a:r>
              <a:rPr lang="en-US">
                <a:latin typeface="Rockwell"/>
              </a:rPr>
              <a:t>New hardware system expected launch 1/27</a:t>
            </a:r>
          </a:p>
          <a:p>
            <a:pPr lvl="1"/>
            <a:r>
              <a:rPr lang="en-US" dirty="0">
                <a:latin typeface="Rockwell"/>
              </a:rPr>
              <a:t>Single precision GPUs, multi-GPU </a:t>
            </a:r>
            <a:r>
              <a:rPr lang="en-US">
                <a:latin typeface="Rockwell"/>
              </a:rPr>
              <a:t>double</a:t>
            </a:r>
            <a:r>
              <a:rPr lang="en-US" dirty="0">
                <a:latin typeface="Rockwell"/>
              </a:rPr>
              <a:t> precision nodes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960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2306-1F19-3C52-D08A-BF727E904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67987387-3527-C610-EC2F-1B37F5AC8F93}"/>
              </a:ext>
            </a:extLst>
          </p:cNvPr>
          <p:cNvSpPr txBox="1">
            <a:spLocks/>
          </p:cNvSpPr>
          <p:nvPr/>
        </p:nvSpPr>
        <p:spPr>
          <a:xfrm>
            <a:off x="523483" y="284530"/>
            <a:ext cx="10515600" cy="1098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>
                <a:latin typeface="Rockwell"/>
              </a:rPr>
              <a:t>ICDS Reserved Allocation Model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896900-04E2-C260-4B12-CE23332278D7}"/>
              </a:ext>
            </a:extLst>
          </p:cNvPr>
          <p:cNvCxnSpPr>
            <a:cxnSpLocks/>
          </p:cNvCxnSpPr>
          <p:nvPr/>
        </p:nvCxnSpPr>
        <p:spPr>
          <a:xfrm>
            <a:off x="612694" y="1169924"/>
            <a:ext cx="10977442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CAB7EED-7C4A-84FC-CEEC-E1127E352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811" y="1414914"/>
            <a:ext cx="10289881" cy="5190640"/>
          </a:xfrm>
        </p:spPr>
        <p:txBody>
          <a:bodyPr>
            <a:normAutofit/>
          </a:bodyPr>
          <a:lstStyle/>
          <a:p>
            <a:r>
              <a:rPr lang="en-US" sz="2000" b="1">
                <a:latin typeface="Rockwell"/>
                <a:cs typeface="Calibri"/>
              </a:rPr>
              <a:t>Immediate Access to Resource</a:t>
            </a:r>
          </a:p>
          <a:p>
            <a:pPr lvl="1"/>
            <a:r>
              <a:rPr lang="en-US" sz="1700">
                <a:latin typeface="Rockwell"/>
                <a:cs typeface="Calibri"/>
              </a:rPr>
              <a:t>Good for Debugging and Interactive sessions.</a:t>
            </a:r>
          </a:p>
          <a:p>
            <a:endParaRPr lang="en-US" sz="1700">
              <a:latin typeface="Rockwell"/>
              <a:cs typeface="Calibri"/>
            </a:endParaRPr>
          </a:p>
          <a:p>
            <a:r>
              <a:rPr lang="en-US" sz="2000" b="1">
                <a:latin typeface="Rockwell"/>
                <a:cs typeface="Calibri"/>
              </a:rPr>
              <a:t>Simple Usage Model</a:t>
            </a:r>
          </a:p>
          <a:p>
            <a:pPr lvl="1"/>
            <a:r>
              <a:rPr lang="en-US" sz="1700">
                <a:latin typeface="Rockwell"/>
                <a:cs typeface="Calibri"/>
              </a:rPr>
              <a:t>Consistent monthly rate.</a:t>
            </a:r>
          </a:p>
          <a:p>
            <a:endParaRPr lang="en-US" sz="1700">
              <a:latin typeface="Rockwell"/>
              <a:cs typeface="Calibri"/>
            </a:endParaRPr>
          </a:p>
          <a:p>
            <a:r>
              <a:rPr lang="en-US" sz="2000" b="1">
                <a:latin typeface="Rockwell"/>
                <a:cs typeface="Calibri"/>
              </a:rPr>
              <a:t>Time Commitment</a:t>
            </a:r>
          </a:p>
          <a:p>
            <a:pPr lvl="1"/>
            <a:r>
              <a:rPr lang="en-US" sz="1700">
                <a:latin typeface="Rockwell"/>
                <a:cs typeface="Calibri"/>
              </a:rPr>
              <a:t>Have immediate access for one year or more.</a:t>
            </a:r>
          </a:p>
          <a:p>
            <a:endParaRPr lang="en-US" sz="1700">
              <a:latin typeface="Rockwell"/>
              <a:cs typeface="Calibri"/>
            </a:endParaRPr>
          </a:p>
          <a:p>
            <a:r>
              <a:rPr lang="en-US" sz="2000" b="1">
                <a:latin typeface="Rockwell"/>
                <a:cs typeface="Calibri"/>
              </a:rPr>
              <a:t>Ease of Administration</a:t>
            </a:r>
          </a:p>
          <a:p>
            <a:pPr lvl="1"/>
            <a:r>
              <a:rPr lang="en-US" sz="1700">
                <a:latin typeface="Rockwell"/>
                <a:cs typeface="Calibri"/>
              </a:rPr>
              <a:t>Resources connected to our storage, software stack, operationally and administratively maintained..</a:t>
            </a:r>
          </a:p>
        </p:txBody>
      </p:sp>
      <p:pic>
        <p:nvPicPr>
          <p:cNvPr id="6" name="Picture 5" descr="A set of icons of a business&#10;&#10;AI-generated content may be incorrect.">
            <a:extLst>
              <a:ext uri="{FF2B5EF4-FFF2-40B4-BE49-F238E27FC236}">
                <a16:creationId xmlns:a16="http://schemas.microsoft.com/office/drawing/2014/main" id="{278566CF-4D86-BAF0-246F-2A57504D81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163" t="6217" r="67257" b="68198"/>
          <a:stretch>
            <a:fillRect/>
          </a:stretch>
        </p:blipFill>
        <p:spPr>
          <a:xfrm>
            <a:off x="536324" y="1498459"/>
            <a:ext cx="787221" cy="685800"/>
          </a:xfrm>
          <a:prstGeom prst="rect">
            <a:avLst/>
          </a:prstGeom>
        </p:spPr>
      </p:pic>
      <p:pic>
        <p:nvPicPr>
          <p:cNvPr id="2" name="Picture 1" descr="A set of icons of a business&#10;&#10;AI-generated content may be incorrect.">
            <a:extLst>
              <a:ext uri="{FF2B5EF4-FFF2-40B4-BE49-F238E27FC236}">
                <a16:creationId xmlns:a16="http://schemas.microsoft.com/office/drawing/2014/main" id="{BAF3A6D6-C8B7-1B15-E2CB-FA612CAFA7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710" t="5766" r="42032" b="66487"/>
          <a:stretch>
            <a:fillRect/>
          </a:stretch>
        </p:blipFill>
        <p:spPr>
          <a:xfrm>
            <a:off x="536324" y="2829462"/>
            <a:ext cx="676894" cy="685800"/>
          </a:xfrm>
          <a:prstGeom prst="rect">
            <a:avLst/>
          </a:prstGeom>
        </p:spPr>
      </p:pic>
      <p:pic>
        <p:nvPicPr>
          <p:cNvPr id="8" name="Picture 7" descr="A set of icons of a business&#10;&#10;AI-generated content may be incorrect.">
            <a:extLst>
              <a:ext uri="{FF2B5EF4-FFF2-40B4-BE49-F238E27FC236}">
                <a16:creationId xmlns:a16="http://schemas.microsoft.com/office/drawing/2014/main" id="{E2035534-4B86-5FFA-8EC2-12B80A6D52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581" t="5992" r="16163" b="68201"/>
          <a:stretch>
            <a:fillRect/>
          </a:stretch>
        </p:blipFill>
        <p:spPr>
          <a:xfrm>
            <a:off x="536324" y="4120480"/>
            <a:ext cx="685800" cy="646303"/>
          </a:xfrm>
          <a:prstGeom prst="rect">
            <a:avLst/>
          </a:prstGeom>
        </p:spPr>
      </p:pic>
      <p:pic>
        <p:nvPicPr>
          <p:cNvPr id="9" name="Picture 8" descr="A set of icons of a business&#10;&#10;AI-generated content may be incorrect.">
            <a:extLst>
              <a:ext uri="{FF2B5EF4-FFF2-40B4-BE49-F238E27FC236}">
                <a16:creationId xmlns:a16="http://schemas.microsoft.com/office/drawing/2014/main" id="{07692A77-6A96-08D5-DAEA-2510A7159A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685" t="36631" r="66199" b="37481"/>
          <a:stretch>
            <a:fillRect/>
          </a:stretch>
        </p:blipFill>
        <p:spPr>
          <a:xfrm>
            <a:off x="536324" y="5425882"/>
            <a:ext cx="685800" cy="61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58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C4A06-EE74-7877-0173-5446820E7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927A86E1-1FD3-3803-DF91-F3C51E18D970}"/>
              </a:ext>
            </a:extLst>
          </p:cNvPr>
          <p:cNvSpPr txBox="1">
            <a:spLocks/>
          </p:cNvSpPr>
          <p:nvPr/>
        </p:nvSpPr>
        <p:spPr>
          <a:xfrm>
            <a:off x="523483" y="284530"/>
            <a:ext cx="10515600" cy="1098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>
                <a:latin typeface="Rockwell"/>
              </a:rPr>
              <a:t>ICDS Credit Model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103BBA-3380-B41F-C196-61979C9B68E0}"/>
              </a:ext>
            </a:extLst>
          </p:cNvPr>
          <p:cNvCxnSpPr>
            <a:cxnSpLocks/>
          </p:cNvCxnSpPr>
          <p:nvPr/>
        </p:nvCxnSpPr>
        <p:spPr>
          <a:xfrm>
            <a:off x="612694" y="1169924"/>
            <a:ext cx="10977442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9D7CBDA-FEA7-3215-549C-0440B68FE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811" y="1414914"/>
            <a:ext cx="10289881" cy="5190640"/>
          </a:xfrm>
        </p:spPr>
        <p:txBody>
          <a:bodyPr>
            <a:normAutofit/>
          </a:bodyPr>
          <a:lstStyle/>
          <a:p>
            <a:r>
              <a:rPr lang="en-US" sz="2000" b="1">
                <a:latin typeface="Rockwell"/>
                <a:cs typeface="Calibri"/>
              </a:rPr>
              <a:t>Flexible Pay-Per-Use Access</a:t>
            </a:r>
          </a:p>
          <a:p>
            <a:pPr lvl="1"/>
            <a:r>
              <a:rPr lang="en-US" sz="1700">
                <a:latin typeface="Rockwell"/>
                <a:cs typeface="Calibri"/>
              </a:rPr>
              <a:t>Researchers can purchase compute credits to “spend” on individual jobs, allowing for flexible access to resources without long-term commitments.</a:t>
            </a:r>
          </a:p>
          <a:p>
            <a:endParaRPr lang="en-US" sz="1700">
              <a:latin typeface="Rockwell"/>
              <a:cs typeface="Calibri"/>
            </a:endParaRPr>
          </a:p>
          <a:p>
            <a:r>
              <a:rPr lang="en-US" sz="2000" b="1">
                <a:latin typeface="Rockwell"/>
                <a:cs typeface="Calibri"/>
              </a:rPr>
              <a:t>Cost Based on Usage</a:t>
            </a:r>
          </a:p>
          <a:p>
            <a:pPr lvl="1"/>
            <a:r>
              <a:rPr lang="en-US" sz="1700">
                <a:latin typeface="Rockwell"/>
                <a:cs typeface="Calibri"/>
              </a:rPr>
              <a:t>Credit costs are calculated based on the resources requested and job runtime—ideal for variable or short-term computing needs.</a:t>
            </a:r>
          </a:p>
          <a:p>
            <a:endParaRPr lang="en-US" sz="1700">
              <a:latin typeface="Rockwell"/>
              <a:cs typeface="Calibri"/>
            </a:endParaRPr>
          </a:p>
          <a:p>
            <a:r>
              <a:rPr lang="en-US" sz="2000" b="1">
                <a:latin typeface="Rockwell"/>
                <a:cs typeface="Calibri"/>
              </a:rPr>
              <a:t>No Time Commitment</a:t>
            </a:r>
          </a:p>
          <a:p>
            <a:pPr lvl="1"/>
            <a:r>
              <a:rPr lang="en-US" sz="1700">
                <a:latin typeface="Rockwell"/>
                <a:cs typeface="Calibri"/>
              </a:rPr>
              <a:t>Unlike Allocations, credit-based usage does not require a six-month or longer commitment, making it suitable for exploratory or bursty workflows.</a:t>
            </a:r>
          </a:p>
          <a:p>
            <a:endParaRPr lang="en-US" sz="1700">
              <a:latin typeface="Rockwell"/>
              <a:cs typeface="Calibri"/>
            </a:endParaRPr>
          </a:p>
          <a:p>
            <a:r>
              <a:rPr lang="en-US" sz="2000" b="1">
                <a:latin typeface="Rockwell"/>
                <a:cs typeface="Calibri"/>
              </a:rPr>
              <a:t>Access to Diverse Configurations</a:t>
            </a:r>
          </a:p>
          <a:p>
            <a:pPr lvl="1"/>
            <a:r>
              <a:rPr lang="en-US" sz="1700">
                <a:latin typeface="Rockwell"/>
                <a:cs typeface="Calibri"/>
              </a:rPr>
              <a:t>Users can access different compute configurations as needed, supporting a wide range of research demands.</a:t>
            </a:r>
          </a:p>
        </p:txBody>
      </p:sp>
      <p:pic>
        <p:nvPicPr>
          <p:cNvPr id="6" name="Picture 5" descr="A set of icons of a business&#10;&#10;AI-generated content may be incorrect.">
            <a:extLst>
              <a:ext uri="{FF2B5EF4-FFF2-40B4-BE49-F238E27FC236}">
                <a16:creationId xmlns:a16="http://schemas.microsoft.com/office/drawing/2014/main" id="{1C639980-3BA1-D381-7609-CCE0D43E8D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163" t="6217" r="67257" b="68198"/>
          <a:stretch>
            <a:fillRect/>
          </a:stretch>
        </p:blipFill>
        <p:spPr>
          <a:xfrm>
            <a:off x="536324" y="1498459"/>
            <a:ext cx="787221" cy="685800"/>
          </a:xfrm>
          <a:prstGeom prst="rect">
            <a:avLst/>
          </a:prstGeom>
        </p:spPr>
      </p:pic>
      <p:pic>
        <p:nvPicPr>
          <p:cNvPr id="2" name="Picture 1" descr="A set of icons of a business&#10;&#10;AI-generated content may be incorrect.">
            <a:extLst>
              <a:ext uri="{FF2B5EF4-FFF2-40B4-BE49-F238E27FC236}">
                <a16:creationId xmlns:a16="http://schemas.microsoft.com/office/drawing/2014/main" id="{079B31F6-E714-7438-9C95-5A4026217F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710" t="5766" r="42032" b="66487"/>
          <a:stretch>
            <a:fillRect/>
          </a:stretch>
        </p:blipFill>
        <p:spPr>
          <a:xfrm>
            <a:off x="536324" y="2829462"/>
            <a:ext cx="676894" cy="685800"/>
          </a:xfrm>
          <a:prstGeom prst="rect">
            <a:avLst/>
          </a:prstGeom>
        </p:spPr>
      </p:pic>
      <p:pic>
        <p:nvPicPr>
          <p:cNvPr id="8" name="Picture 7" descr="A set of icons of a business&#10;&#10;AI-generated content may be incorrect.">
            <a:extLst>
              <a:ext uri="{FF2B5EF4-FFF2-40B4-BE49-F238E27FC236}">
                <a16:creationId xmlns:a16="http://schemas.microsoft.com/office/drawing/2014/main" id="{D574156B-FD01-5AEA-1E10-4F71ACFA3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581" t="5992" r="16163" b="68201"/>
          <a:stretch>
            <a:fillRect/>
          </a:stretch>
        </p:blipFill>
        <p:spPr>
          <a:xfrm>
            <a:off x="536324" y="4120480"/>
            <a:ext cx="685800" cy="646303"/>
          </a:xfrm>
          <a:prstGeom prst="rect">
            <a:avLst/>
          </a:prstGeom>
        </p:spPr>
      </p:pic>
      <p:pic>
        <p:nvPicPr>
          <p:cNvPr id="9" name="Picture 8" descr="A set of icons of a business&#10;&#10;AI-generated content may be incorrect.">
            <a:extLst>
              <a:ext uri="{FF2B5EF4-FFF2-40B4-BE49-F238E27FC236}">
                <a16:creationId xmlns:a16="http://schemas.microsoft.com/office/drawing/2014/main" id="{A344506D-2C1E-CDB3-503C-6B7E6B90D7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685" t="36631" r="66199" b="37481"/>
          <a:stretch>
            <a:fillRect/>
          </a:stretch>
        </p:blipFill>
        <p:spPr>
          <a:xfrm>
            <a:off x="536324" y="5425882"/>
            <a:ext cx="685800" cy="61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00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9F805-CD18-74D2-3D5C-41A5C35E3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AD5B5945-659C-BB98-D711-5AAA41295D69}"/>
              </a:ext>
            </a:extLst>
          </p:cNvPr>
          <p:cNvSpPr txBox="1">
            <a:spLocks/>
          </p:cNvSpPr>
          <p:nvPr/>
        </p:nvSpPr>
        <p:spPr>
          <a:xfrm>
            <a:off x="523483" y="284530"/>
            <a:ext cx="10515600" cy="1098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>
                <a:latin typeface="Rockwell"/>
              </a:rPr>
              <a:t>ICDS Roar services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BAB65E-ED12-FD27-B6E3-DE86EB937448}"/>
              </a:ext>
            </a:extLst>
          </p:cNvPr>
          <p:cNvCxnSpPr>
            <a:cxnSpLocks/>
          </p:cNvCxnSpPr>
          <p:nvPr/>
        </p:nvCxnSpPr>
        <p:spPr>
          <a:xfrm>
            <a:off x="612694" y="1169924"/>
            <a:ext cx="10977442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23B306B-D35B-DB73-4727-6FEFD5B0D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>
                <a:latin typeface="Rockwell"/>
                <a:cs typeface="Calibri"/>
              </a:rPr>
              <a:t>Help desk</a:t>
            </a:r>
          </a:p>
          <a:p>
            <a:pPr lvl="1"/>
            <a:r>
              <a:rPr lang="en-US">
                <a:latin typeface="Rockwell"/>
                <a:cs typeface="Calibri"/>
              </a:rPr>
              <a:t>Full support for users</a:t>
            </a:r>
          </a:p>
          <a:p>
            <a:r>
              <a:rPr lang="en-US">
                <a:latin typeface="Rockwell"/>
              </a:rPr>
              <a:t>Software stack</a:t>
            </a:r>
          </a:p>
          <a:p>
            <a:pPr lvl="1"/>
            <a:r>
              <a:rPr lang="en-US">
                <a:latin typeface="Rockwell"/>
              </a:rPr>
              <a:t>Licensed applications</a:t>
            </a:r>
          </a:p>
          <a:p>
            <a:r>
              <a:rPr lang="en-US">
                <a:latin typeface="Rockwell"/>
              </a:rPr>
              <a:t>Custom solutions</a:t>
            </a:r>
          </a:p>
          <a:p>
            <a:pPr lvl="1"/>
            <a:r>
              <a:rPr lang="en-US">
                <a:latin typeface="Rockwell"/>
              </a:rPr>
              <a:t>Hosting services</a:t>
            </a:r>
          </a:p>
          <a:p>
            <a:r>
              <a:rPr lang="en-US">
                <a:latin typeface="Rockwell"/>
              </a:rPr>
              <a:t>Special projects</a:t>
            </a:r>
          </a:p>
          <a:p>
            <a:pPr lvl="1"/>
            <a:r>
              <a:rPr lang="en-US">
                <a:latin typeface="Rockwell"/>
              </a:rPr>
              <a:t>Tailored to research project needs</a:t>
            </a:r>
          </a:p>
          <a:p>
            <a:pPr lvl="1"/>
            <a:r>
              <a:rPr lang="en-US">
                <a:latin typeface="Rockwell"/>
              </a:rPr>
              <a:t>Research collaborations</a:t>
            </a:r>
          </a:p>
          <a:p>
            <a:r>
              <a:rPr lang="en-US">
                <a:latin typeface="Rockwell"/>
              </a:rPr>
              <a:t>RISE – PhD-level software engineers </a:t>
            </a:r>
          </a:p>
        </p:txBody>
      </p:sp>
    </p:spTree>
    <p:extLst>
      <p:ext uri="{BB962C8B-B14F-4D97-AF65-F5344CB8AC3E}">
        <p14:creationId xmlns:p14="http://schemas.microsoft.com/office/powerpoint/2010/main" val="1399781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E6F27-2A00-4505-005F-92E19B2DA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E82D0BB6-0461-FE06-48DA-436DA67F1D2B}"/>
              </a:ext>
            </a:extLst>
          </p:cNvPr>
          <p:cNvSpPr txBox="1">
            <a:spLocks/>
          </p:cNvSpPr>
          <p:nvPr/>
        </p:nvSpPr>
        <p:spPr>
          <a:xfrm>
            <a:off x="523483" y="284530"/>
            <a:ext cx="10515600" cy="1098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>
                <a:latin typeface="Rockwell"/>
              </a:rPr>
              <a:t>ICDS Notes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443660-E3FD-3EA1-A9CB-E7F48AEE856D}"/>
              </a:ext>
            </a:extLst>
          </p:cNvPr>
          <p:cNvCxnSpPr>
            <a:cxnSpLocks/>
          </p:cNvCxnSpPr>
          <p:nvPr/>
        </p:nvCxnSpPr>
        <p:spPr>
          <a:xfrm>
            <a:off x="612694" y="1169924"/>
            <a:ext cx="10977442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48F3582-3E38-2A2C-E02A-263B90BFF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3895" y="1382830"/>
            <a:ext cx="10106749" cy="5277459"/>
          </a:xfrm>
        </p:spPr>
        <p:txBody>
          <a:bodyPr>
            <a:normAutofit fontScale="70000" lnSpcReduction="20000"/>
          </a:bodyPr>
          <a:lstStyle/>
          <a:p>
            <a:r>
              <a:rPr lang="en-US" b="1">
                <a:latin typeface="Rockwell"/>
                <a:cs typeface="Calibri"/>
              </a:rPr>
              <a:t>Hybrid Option Available</a:t>
            </a:r>
          </a:p>
          <a:p>
            <a:pPr lvl="1"/>
            <a:r>
              <a:rPr lang="en-US">
                <a:latin typeface="Rockwell"/>
                <a:cs typeface="Calibri"/>
              </a:rPr>
              <a:t>Combine a base Allocation with credits to cover cyclical or temporary needs, such as bug fixes or peak workloads.</a:t>
            </a:r>
          </a:p>
          <a:p>
            <a:endParaRPr lang="en-US">
              <a:latin typeface="Rockwell"/>
              <a:cs typeface="Calibri"/>
            </a:endParaRPr>
          </a:p>
          <a:p>
            <a:r>
              <a:rPr lang="en-US" b="1">
                <a:latin typeface="Rockwell"/>
                <a:cs typeface="Calibri"/>
              </a:rPr>
              <a:t>Tools for Estimating Needs</a:t>
            </a:r>
          </a:p>
          <a:p>
            <a:pPr lvl="1"/>
            <a:r>
              <a:rPr lang="en-US">
                <a:latin typeface="Rockwell"/>
                <a:cs typeface="Calibri"/>
              </a:rPr>
              <a:t>ICDS provides command-line utilities (</a:t>
            </a:r>
            <a:r>
              <a:rPr lang="en-US" b="1" err="1">
                <a:latin typeface="Rockwell"/>
                <a:cs typeface="Calibri"/>
              </a:rPr>
              <a:t>credit_estimate</a:t>
            </a:r>
            <a:r>
              <a:rPr lang="en-US">
                <a:latin typeface="Rockwell"/>
                <a:cs typeface="Calibri"/>
              </a:rPr>
              <a:t> and </a:t>
            </a:r>
            <a:r>
              <a:rPr lang="en-US" b="1" err="1">
                <a:latin typeface="Rockwell"/>
                <a:cs typeface="Calibri"/>
              </a:rPr>
              <a:t>job_estimat</a:t>
            </a:r>
            <a:r>
              <a:rPr lang="en-US" err="1">
                <a:latin typeface="Rockwell"/>
                <a:cs typeface="Calibri"/>
              </a:rPr>
              <a:t>e</a:t>
            </a:r>
            <a:r>
              <a:rPr lang="en-US">
                <a:latin typeface="Rockwell"/>
                <a:cs typeface="Calibri"/>
              </a:rPr>
              <a:t>) to help users calculate credit requirements based on actual or planned usage.</a:t>
            </a:r>
          </a:p>
          <a:p>
            <a:pPr lvl="1"/>
            <a:endParaRPr lang="en-US">
              <a:latin typeface="Rockwell"/>
              <a:cs typeface="Calibri"/>
            </a:endParaRPr>
          </a:p>
          <a:p>
            <a:r>
              <a:rPr lang="en-US" b="1">
                <a:latin typeface="Rockwell"/>
                <a:cs typeface="Calibri"/>
              </a:rPr>
              <a:t>Interactive Cost Estimation</a:t>
            </a:r>
          </a:p>
          <a:p>
            <a:pPr lvl="1"/>
            <a:r>
              <a:rPr lang="en-US">
                <a:latin typeface="Rockwell"/>
                <a:cs typeface="Calibri"/>
              </a:rPr>
              <a:t>A worksheet is available to help users estimate monthly compute costs and explore different configurations within budget constraints.</a:t>
            </a:r>
          </a:p>
          <a:p>
            <a:endParaRPr lang="en-US">
              <a:latin typeface="Rockwell"/>
              <a:cs typeface="Calibri"/>
            </a:endParaRPr>
          </a:p>
          <a:p>
            <a:r>
              <a:rPr lang="en-US" b="1">
                <a:latin typeface="Rockwell"/>
                <a:cs typeface="Calibri"/>
              </a:rPr>
              <a:t>Lower Pricing Structure</a:t>
            </a:r>
          </a:p>
          <a:p>
            <a:pPr lvl="1"/>
            <a:r>
              <a:rPr lang="en-US">
                <a:latin typeface="Rockwell"/>
                <a:cs typeface="Calibri"/>
              </a:rPr>
              <a:t>Thanks to OSVPR funding, ICDS offers reduced pricing for compute and storage resources, making credit-based access more affordable.</a:t>
            </a:r>
          </a:p>
          <a:p>
            <a:endParaRPr lang="en-US">
              <a:latin typeface="Rockwell"/>
              <a:cs typeface="Calibri"/>
            </a:endParaRPr>
          </a:p>
          <a:p>
            <a:r>
              <a:rPr lang="en-US" b="1">
                <a:latin typeface="Rockwell"/>
                <a:cs typeface="Calibri"/>
              </a:rPr>
              <a:t>Self-Service Purchasing via iLab</a:t>
            </a:r>
          </a:p>
          <a:p>
            <a:pPr lvl="1"/>
            <a:r>
              <a:rPr lang="en-US">
                <a:latin typeface="Rockwell"/>
                <a:cs typeface="Calibri"/>
              </a:rPr>
              <a:t>Users with service accounts can purchase credits directly through iLab, with an illustrated tutorial available for guidance.</a:t>
            </a:r>
          </a:p>
        </p:txBody>
      </p:sp>
      <p:pic>
        <p:nvPicPr>
          <p:cNvPr id="10" name="Picture 9" descr="A set of icons of a business&#10;&#10;AI-generated content may be incorrect.">
            <a:extLst>
              <a:ext uri="{FF2B5EF4-FFF2-40B4-BE49-F238E27FC236}">
                <a16:creationId xmlns:a16="http://schemas.microsoft.com/office/drawing/2014/main" id="{5218B735-8558-F08A-14B1-542716E371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682" t="37286" r="40967" b="38915"/>
          <a:stretch>
            <a:fillRect/>
          </a:stretch>
        </p:blipFill>
        <p:spPr>
          <a:xfrm>
            <a:off x="601356" y="1382830"/>
            <a:ext cx="685800" cy="592931"/>
          </a:xfrm>
          <a:prstGeom prst="rect">
            <a:avLst/>
          </a:prstGeom>
        </p:spPr>
      </p:pic>
      <p:pic>
        <p:nvPicPr>
          <p:cNvPr id="11" name="Picture 10" descr="A set of icons of a business&#10;&#10;AI-generated content may be incorrect.">
            <a:extLst>
              <a:ext uri="{FF2B5EF4-FFF2-40B4-BE49-F238E27FC236}">
                <a16:creationId xmlns:a16="http://schemas.microsoft.com/office/drawing/2014/main" id="{210E4946-561A-DA6A-E9F3-A93C707BC8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445" t="37006" r="14750" b="38198"/>
          <a:stretch>
            <a:fillRect/>
          </a:stretch>
        </p:blipFill>
        <p:spPr>
          <a:xfrm>
            <a:off x="601356" y="2501661"/>
            <a:ext cx="685800" cy="572400"/>
          </a:xfrm>
          <a:prstGeom prst="rect">
            <a:avLst/>
          </a:prstGeom>
        </p:spPr>
      </p:pic>
      <p:pic>
        <p:nvPicPr>
          <p:cNvPr id="12" name="Picture 11" descr="A set of icons of a business&#10;&#10;AI-generated content may be incorrect.">
            <a:extLst>
              <a:ext uri="{FF2B5EF4-FFF2-40B4-BE49-F238E27FC236}">
                <a16:creationId xmlns:a16="http://schemas.microsoft.com/office/drawing/2014/main" id="{AFFF5E0F-BA7D-E25C-30F1-B81ABF4258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60" t="66012" r="65616" b="6604"/>
          <a:stretch>
            <a:fillRect/>
          </a:stretch>
        </p:blipFill>
        <p:spPr>
          <a:xfrm>
            <a:off x="601356" y="3514439"/>
            <a:ext cx="685800" cy="661554"/>
          </a:xfrm>
          <a:prstGeom prst="rect">
            <a:avLst/>
          </a:prstGeom>
        </p:spPr>
      </p:pic>
      <p:pic>
        <p:nvPicPr>
          <p:cNvPr id="2" name="Picture 1" descr="A set of icons of a business&#10;&#10;AI-generated content may be incorrect.">
            <a:extLst>
              <a:ext uri="{FF2B5EF4-FFF2-40B4-BE49-F238E27FC236}">
                <a16:creationId xmlns:a16="http://schemas.microsoft.com/office/drawing/2014/main" id="{13638726-C052-BDB0-93F1-815EDB6DF6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117" t="66714" r="41027" b="6970"/>
          <a:stretch>
            <a:fillRect/>
          </a:stretch>
        </p:blipFill>
        <p:spPr>
          <a:xfrm>
            <a:off x="601356" y="4651052"/>
            <a:ext cx="685800" cy="673821"/>
          </a:xfrm>
          <a:prstGeom prst="rect">
            <a:avLst/>
          </a:prstGeom>
        </p:spPr>
      </p:pic>
      <p:pic>
        <p:nvPicPr>
          <p:cNvPr id="5" name="Picture 4" descr="A set of icons of a business&#10;&#10;AI-generated content may be incorrect.">
            <a:extLst>
              <a:ext uri="{FF2B5EF4-FFF2-40B4-BE49-F238E27FC236}">
                <a16:creationId xmlns:a16="http://schemas.microsoft.com/office/drawing/2014/main" id="{EDF135C9-5E34-FE14-383F-5560D68B1B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147" t="67416" r="15374" b="7672"/>
          <a:stretch>
            <a:fillRect/>
          </a:stretch>
        </p:blipFill>
        <p:spPr>
          <a:xfrm>
            <a:off x="601356" y="5688076"/>
            <a:ext cx="685800" cy="61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00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c66f223-685a-489d-b2f9-54e90ccb5e24">
      <Terms xmlns="http://schemas.microsoft.com/office/infopath/2007/PartnerControls"/>
    </lcf76f155ced4ddcb4097134ff3c332f>
    <TaxCatchAll xmlns="0ac478ea-1370-4eb3-af89-f3980a0721a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625994EADAA74DBE5A64AB176206C8" ma:contentTypeVersion="10" ma:contentTypeDescription="Create a new document." ma:contentTypeScope="" ma:versionID="3d392d63b65216dfcb4c4f25bacbfe4b">
  <xsd:schema xmlns:xsd="http://www.w3.org/2001/XMLSchema" xmlns:xs="http://www.w3.org/2001/XMLSchema" xmlns:p="http://schemas.microsoft.com/office/2006/metadata/properties" xmlns:ns2="1c66f223-685a-489d-b2f9-54e90ccb5e24" xmlns:ns3="0ac478ea-1370-4eb3-af89-f3980a0721ae" targetNamespace="http://schemas.microsoft.com/office/2006/metadata/properties" ma:root="true" ma:fieldsID="f8416b6a1069a3373ecc7f4a7496d0ba" ns2:_="" ns3:_="">
    <xsd:import namespace="1c66f223-685a-489d-b2f9-54e90ccb5e24"/>
    <xsd:import namespace="0ac478ea-1370-4eb3-af89-f3980a0721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66f223-685a-489d-b2f9-54e90ccb5e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8b28469-8996-4088-bd89-44d87d6385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c478ea-1370-4eb3-af89-f3980a0721ae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020c1aea-7613-4e7a-ae0b-ee2986fc7509}" ma:internalName="TaxCatchAll" ma:showField="CatchAllData" ma:web="0ac478ea-1370-4eb3-af89-f3980a0721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25D697-F743-4E52-8DE9-BB008578E3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FAD84A-55BD-4AD7-83CA-41EA36CD800C}">
  <ds:schemaRefs>
    <ds:schemaRef ds:uri="23ad9178-ade2-434f-a880-cfaf139256ed"/>
    <ds:schemaRef ds:uri="4b28dc4c-da69-43c9-a1ff-3a3813db799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4627B6C-49B4-44E0-952F-D91F376DCDB7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7</Slides>
  <Notes>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ICDS Roar research computing and data facility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Amritkar, Amit</dc:creator>
  <cp:revision>48</cp:revision>
  <dcterms:created xsi:type="dcterms:W3CDTF">2024-08-15T18:40:02Z</dcterms:created>
  <dcterms:modified xsi:type="dcterms:W3CDTF">2026-05-12T13:04:31Z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0x0101001B625994EADAA74DBE5A64AB176206C8</vt:lpwstr>
  </property>
  <property fmtid="{D5CDD505-2E9C-101B-9397-08002B2CF9AE}" pid="3" name="MediaServiceImageTags">
    <vt:lpwstr/>
  </property>
</Properties>
</file>